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3" r:id="rId2"/>
    <p:sldId id="266" r:id="rId3"/>
    <p:sldId id="262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61" r:id="rId12"/>
    <p:sldId id="274" r:id="rId13"/>
  </p:sldIdLst>
  <p:sldSz cx="11520488" cy="64801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1" userDrawn="1">
          <p15:clr>
            <a:srgbClr val="A4A3A4"/>
          </p15:clr>
        </p15:guide>
        <p15:guide id="2" pos="36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66" d="100"/>
          <a:sy n="166" d="100"/>
        </p:scale>
        <p:origin x="396" y="84"/>
      </p:cViewPr>
      <p:guideLst>
        <p:guide orient="horz" pos="2041"/>
        <p:guide pos="362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g>
</file>

<file path=ppt/media/image18.png>
</file>

<file path=ppt/media/image19.jpg>
</file>

<file path=ppt/media/image2.png>
</file>

<file path=ppt/media/image20.jpg>
</file>

<file path=ppt/media/image21.jpe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35C4B7-6B92-4931-AE0C-B685C4C6AD9B}" type="datetimeFigureOut">
              <a:rPr lang="de-AT" smtClean="0"/>
              <a:t>19.01.2018</a:t>
            </a:fld>
            <a:endParaRPr lang="de-A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693A62-2F9E-4A18-B74F-0A73FC3DE364}" type="slidenum">
              <a:rPr lang="de-AT" smtClean="0"/>
              <a:t>‹#›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8798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If you think, that a SQL Saturday is a nice possibility to learn from and network with fellow SQL Server enthusiasts FOR FREE,</a:t>
            </a:r>
          </a:p>
          <a:p>
            <a:r>
              <a:rPr lang="en-US" baseline="0" dirty="0"/>
              <a:t>I just ask you one thing: Visit the sponsor booths and chat with the sponsors! </a:t>
            </a:r>
          </a:p>
          <a:p>
            <a:r>
              <a:rPr lang="en-US" baseline="0" dirty="0"/>
              <a:t>They are covering the expenses for each and every of you, with is around EUR 60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91E280-C2F9-4C8D-9E1B-BF59890B242F}" type="slidenum">
              <a:rPr lang="de-AT" smtClean="0"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10751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083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537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5898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655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913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26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77875" y="757238"/>
            <a:ext cx="5759450" cy="3240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3235A2F-FC72-46A6-8135-58D33976ED1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45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82245BA-3E6C-4FAA-8C55-9232354DEF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55600" y="-359912"/>
            <a:ext cx="5324400" cy="72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9907" y="3779838"/>
            <a:ext cx="10800218" cy="2339975"/>
          </a:xfrm>
        </p:spPr>
        <p:txBody>
          <a:bodyPr anchor="b">
            <a:noAutofit/>
          </a:bodyPr>
          <a:lstStyle>
            <a:lvl1pPr algn="l">
              <a:defRPr sz="60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1157" y="360588"/>
            <a:ext cx="10799762" cy="1079500"/>
          </a:xfrm>
        </p:spPr>
        <p:txBody>
          <a:bodyPr anchor="t">
            <a:noAutofit/>
          </a:bodyPr>
          <a:lstStyle>
            <a:lvl1pPr algn="l">
              <a:defRPr lang="en-US" sz="4000" b="0" kern="1200" dirty="0" smtClean="0">
                <a:solidFill>
                  <a:schemeClr val="accent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73244" y="3060087"/>
            <a:ext cx="24868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3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7E2290-D773-46C2-A868-25CAA97A19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0000" y="-359912"/>
            <a:ext cx="5328001" cy="720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0364" y="360363"/>
            <a:ext cx="10799762" cy="5759449"/>
          </a:xfrm>
        </p:spPr>
        <p:txBody>
          <a:bodyPr anchor="ctr"/>
          <a:lstStyle>
            <a:lvl1pPr algn="r">
              <a:defRPr sz="6000" b="0" i="0" cap="none">
                <a:solidFill>
                  <a:schemeClr val="accent1"/>
                </a:solidFill>
                <a:latin typeface="+mj-lt"/>
                <a:cs typeface="Arial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510596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5140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21537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125" y="360363"/>
            <a:ext cx="10800000" cy="5759450"/>
          </a:xfrm>
        </p:spPr>
        <p:txBody>
          <a:bodyPr/>
          <a:lstStyle>
            <a:lvl1pPr marL="0" indent="0">
              <a:buFont typeface="Wingdings" charset="2"/>
              <a:buNone/>
              <a:defRPr>
                <a:solidFill>
                  <a:schemeClr val="tx2"/>
                </a:solidFill>
              </a:defRPr>
            </a:lvl1pPr>
            <a:lvl2pPr marL="576027" indent="0">
              <a:buFont typeface="Wingdings" charset="2"/>
              <a:buNone/>
              <a:defRPr>
                <a:solidFill>
                  <a:srgbClr val="474947"/>
                </a:solidFill>
              </a:defRPr>
            </a:lvl2pPr>
            <a:lvl3pPr marL="1152053" indent="0">
              <a:buFont typeface="Wingdings" charset="2"/>
              <a:buNone/>
              <a:defRPr>
                <a:solidFill>
                  <a:srgbClr val="474947"/>
                </a:solidFill>
              </a:defRPr>
            </a:lvl3pPr>
            <a:lvl4pPr marL="1728079" indent="0">
              <a:buFont typeface="Wingdings" charset="2"/>
              <a:buNone/>
              <a:defRPr>
                <a:solidFill>
                  <a:srgbClr val="474947"/>
                </a:solidFill>
              </a:defRPr>
            </a:lvl4pPr>
            <a:lvl5pPr marL="2304105" indent="0">
              <a:buFont typeface="Wingdings" charset="2"/>
              <a:buNone/>
              <a:defRPr>
                <a:solidFill>
                  <a:srgbClr val="474947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9054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61038" y="1439863"/>
            <a:ext cx="5397726" cy="4679950"/>
          </a:xfrm>
        </p:spPr>
        <p:txBody>
          <a:bodyPr r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761038" y="1439863"/>
            <a:ext cx="5399087" cy="4679950"/>
          </a:xfrm>
        </p:spPr>
        <p:txBody>
          <a:bodyPr lIns="18000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268"/>
            </a:lvl6pPr>
            <a:lvl7pPr>
              <a:defRPr sz="2268"/>
            </a:lvl7pPr>
            <a:lvl8pPr>
              <a:defRPr sz="2268"/>
            </a:lvl8pPr>
            <a:lvl9pPr>
              <a:defRPr sz="2268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298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69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wmf"/><Relationship Id="rId5" Type="http://schemas.openxmlformats.org/officeDocument/2006/relationships/slideLayout" Target="../slideLayouts/slideLayout5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4.xml"/><Relationship Id="rId9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1038" y="360363"/>
            <a:ext cx="10800000" cy="720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0125" y="1439813"/>
            <a:ext cx="10800000" cy="46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1587525" y="1153073"/>
            <a:ext cx="184731" cy="4413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268" dirty="0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855242954"/>
              </p:ext>
            </p:extLst>
          </p:nvPr>
        </p:nvGraphicFramePr>
        <p:xfrm>
          <a:off x="10713600" y="5940175"/>
          <a:ext cx="626616" cy="36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Image" r:id="rId10" imgW="2279520" imgH="1310400" progId="Photoshop.Image.18">
                  <p:embed/>
                </p:oleObj>
              </mc:Choice>
              <mc:Fallback>
                <p:oleObj name="Image" r:id="rId10" imgW="2279520" imgH="1310400" progId="Photoshop.Image.18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0713600" y="5940175"/>
                        <a:ext cx="626616" cy="360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17766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4" r:id="rId4"/>
    <p:sldLayoutId id="2147483656" r:id="rId5"/>
    <p:sldLayoutId id="2147483652" r:id="rId6"/>
    <p:sldLayoutId id="2147483655" r:id="rId7"/>
  </p:sldLayoutIdLst>
  <p:txStyles>
    <p:titleStyle>
      <a:lvl1pPr algn="l" defTabSz="576026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576026" rtl="0" eaLnBrk="1" latinLnBrk="0" hangingPunct="1">
        <a:spcBef>
          <a:spcPct val="20000"/>
        </a:spcBef>
        <a:buFont typeface="Wingdings" charset="2"/>
        <a:buNone/>
        <a:defRPr sz="3600" kern="1200">
          <a:solidFill>
            <a:schemeClr val="tx2"/>
          </a:solidFill>
          <a:latin typeface="+mn-lt"/>
          <a:ea typeface="+mn-ea"/>
          <a:cs typeface="+mn-cs"/>
        </a:defRPr>
      </a:lvl1pPr>
      <a:lvl2pPr marL="576027" indent="0" algn="l" defTabSz="576026" rtl="0" eaLnBrk="1" latinLnBrk="0" hangingPunct="1">
        <a:spcBef>
          <a:spcPct val="20000"/>
        </a:spcBef>
        <a:buFont typeface="Wingdings" charset="2"/>
        <a:buNone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152053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728079" indent="0" algn="l" defTabSz="576026" rtl="0" eaLnBrk="1" latinLnBrk="0" hangingPunct="1">
        <a:spcBef>
          <a:spcPct val="20000"/>
        </a:spcBef>
        <a:buFont typeface="Wingdings" charset="2"/>
        <a:buNone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2304105" indent="0" algn="l" defTabSz="576026" rtl="0" eaLnBrk="1" latinLnBrk="0" hangingPunct="1">
        <a:spcBef>
          <a:spcPct val="20000"/>
        </a:spcBef>
        <a:buFont typeface="Wingdings" charset="2"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168145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744171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320197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4896223" indent="-288013" algn="l" defTabSz="576026" rtl="0" eaLnBrk="1" latinLnBrk="0" hangingPunct="1">
        <a:spcBef>
          <a:spcPct val="20000"/>
        </a:spcBef>
        <a:buFont typeface="Arial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26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053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079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105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131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158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184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210" algn="l" defTabSz="576026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629" userDrawn="1">
          <p15:clr>
            <a:srgbClr val="F26B43"/>
          </p15:clr>
        </p15:guide>
        <p15:guide id="3" pos="7030" userDrawn="1">
          <p15:clr>
            <a:srgbClr val="F26B43"/>
          </p15:clr>
        </p15:guide>
        <p15:guide id="4" pos="227" userDrawn="1">
          <p15:clr>
            <a:srgbClr val="F26B43"/>
          </p15:clr>
        </p15:guide>
        <p15:guide id="5" orient="horz" pos="227" userDrawn="1">
          <p15:clr>
            <a:srgbClr val="F26B43"/>
          </p15:clr>
        </p15:guide>
        <p15:guide id="7" orient="horz" pos="680" userDrawn="1">
          <p15:clr>
            <a:srgbClr val="F26B43"/>
          </p15:clr>
        </p15:guide>
        <p15:guide id="8" orient="horz" pos="907" userDrawn="1">
          <p15:clr>
            <a:srgbClr val="F26B43"/>
          </p15:clr>
        </p15:guide>
        <p15:guide id="9" orient="horz" pos="3855" userDrawn="1">
          <p15:clr>
            <a:srgbClr val="F26B43"/>
          </p15:clr>
        </p15:guide>
        <p15:guide id="10" orient="horz" pos="204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jpe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mailto:kpapaj@solidq.com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SQL Server AG Monitoring </a:t>
            </a:r>
            <a:br>
              <a:rPr lang="en-US"/>
            </a:br>
            <a:r>
              <a:rPr lang="en-US"/>
              <a:t>and Troubleshooting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Karol Papaj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84F2A0-F78E-4166-B44E-8B25167A4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1631" y="2839916"/>
            <a:ext cx="3035114" cy="75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886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400711" y="-1"/>
            <a:ext cx="7119688" cy="6480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1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0172" y="3911916"/>
            <a:ext cx="3757176" cy="1405320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Extend AG dashboard configuration</a:t>
            </a:r>
          </a:p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Customize Perfmon</a:t>
            </a:r>
          </a:p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Customize Extended Events</a:t>
            </a:r>
          </a:p>
          <a:p>
            <a:pPr marL="0" indent="0">
              <a:buNone/>
            </a:pPr>
            <a:endParaRPr lang="en-US" sz="1890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68AFCD9-1D17-4FA0-BFA3-8E3C58FA80A0}"/>
              </a:ext>
            </a:extLst>
          </p:cNvPr>
          <p:cNvSpPr txBox="1">
            <a:spLocks/>
          </p:cNvSpPr>
          <p:nvPr/>
        </p:nvSpPr>
        <p:spPr>
          <a:xfrm>
            <a:off x="170172" y="786384"/>
            <a:ext cx="4159008" cy="211683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solidFill>
                  <a:srgbClr val="FF00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 NOT RELY</a:t>
            </a:r>
          </a:p>
          <a:p>
            <a:pPr marL="0" indent="0">
              <a:buNone/>
            </a:pPr>
            <a:r>
              <a:rPr lang="en-US" sz="4536">
                <a:solidFill>
                  <a:srgbClr val="FF00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ON DEFAULT</a:t>
            </a:r>
          </a:p>
          <a:p>
            <a:pPr marL="0" indent="0">
              <a:buNone/>
            </a:pPr>
            <a:r>
              <a:rPr lang="en-US" sz="4536">
                <a:solidFill>
                  <a:srgbClr val="FF00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2605506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154995" y="2906229"/>
            <a:ext cx="5210499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0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958443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2846478" y="2906229"/>
            <a:ext cx="5827533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6600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68450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Our</a:t>
            </a:r>
            <a:r>
              <a:rPr lang="de-AT" dirty="0"/>
              <a:t> Partners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006" y="3543413"/>
            <a:ext cx="1811259" cy="381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Picture 6" descr="https://static.spiceworks.com/images/vendor_page/0003/1859/Idera-NewLogo-Gree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866" y="2134138"/>
            <a:ext cx="3399868" cy="1132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060" y="2358039"/>
            <a:ext cx="2093124" cy="7264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2D8F0DE-E2EC-40DD-8984-C705EEC464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8690" y="1290052"/>
            <a:ext cx="2400116" cy="64618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781B1D1B-0C1F-4D01-BA98-8D669C1E73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35993" y="2249209"/>
            <a:ext cx="2281899" cy="9020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04745F3-8316-4A5A-92B4-040449B105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35036" y="2466866"/>
            <a:ext cx="1619250" cy="4667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9BD60CC-DC0F-46A3-B806-3B9DD53F42A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37377" y="3413997"/>
            <a:ext cx="1839566" cy="68983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F1881CD-F9DA-4332-B518-F6932FFEB7D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573412" y="1153465"/>
            <a:ext cx="2761747" cy="925185"/>
          </a:xfrm>
          <a:prstGeom prst="rect">
            <a:avLst/>
          </a:prstGeom>
        </p:spPr>
      </p:pic>
      <p:pic>
        <p:nvPicPr>
          <p:cNvPr id="1024" name="Picture 1023">
            <a:extLst>
              <a:ext uri="{FF2B5EF4-FFF2-40B4-BE49-F238E27FC236}">
                <a16:creationId xmlns:a16="http://schemas.microsoft.com/office/drawing/2014/main" id="{997B5504-8A37-467F-855A-447094E1F5E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841277" y="2808266"/>
            <a:ext cx="2029448" cy="2029448"/>
          </a:xfrm>
          <a:prstGeom prst="rect">
            <a:avLst/>
          </a:prstGeom>
        </p:spPr>
      </p:pic>
      <p:sp>
        <p:nvSpPr>
          <p:cNvPr id="1032" name="Rectangle 1031">
            <a:extLst>
              <a:ext uri="{FF2B5EF4-FFF2-40B4-BE49-F238E27FC236}">
                <a16:creationId xmlns:a16="http://schemas.microsoft.com/office/drawing/2014/main" id="{EBF15190-BCC0-4C57-BADD-D6E099F523C4}"/>
              </a:ext>
            </a:extLst>
          </p:cNvPr>
          <p:cNvSpPr/>
          <p:nvPr/>
        </p:nvSpPr>
        <p:spPr>
          <a:xfrm>
            <a:off x="4979322" y="6930214"/>
            <a:ext cx="1561844" cy="6971607"/>
          </a:xfrm>
          <a:prstGeom prst="rect">
            <a:avLst/>
          </a:prstGeom>
          <a:ln w="38100">
            <a:solidFill>
              <a:schemeClr val="tx1"/>
            </a:solidFill>
            <a:prstDash val="solid"/>
          </a:ln>
        </p:spPr>
        <p:txBody>
          <a:bodyPr lIns="0" tIns="0" rIns="0" bIns="0" rtlCol="0" anchor="ctr">
            <a:spAutoFit/>
          </a:bodyPr>
          <a:lstStyle/>
          <a:p>
            <a:pPr algn="l"/>
            <a:endParaRPr lang="de-AT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084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SQL Server AG</a:t>
            </a:r>
            <a:br>
              <a:rPr lang="en-US"/>
            </a:br>
            <a:r>
              <a:rPr lang="en-US"/>
              <a:t>Monitoring and</a:t>
            </a:r>
            <a:br>
              <a:rPr lang="en-US"/>
            </a:br>
            <a:r>
              <a:rPr lang="en-US"/>
              <a:t>Troubleshooting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07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6357478" y="3292336"/>
            <a:ext cx="4329150" cy="2465400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6009" indent="-486009">
              <a:buFont typeface="Arial" panose="020B0604020202020204" pitchFamily="34" charset="0"/>
              <a:buAutoNum type="arabicPeriod" startAt="6"/>
            </a:pPr>
            <a:endParaRPr lang="en-US" sz="2646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en-US" sz="2646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9551" y="1453447"/>
            <a:ext cx="2102651" cy="2288386"/>
          </a:xfrm>
          <a:prstGeom prst="rect">
            <a:avLst/>
          </a:prstGeom>
          <a:ln w="44450">
            <a:solidFill>
              <a:schemeClr val="bg2">
                <a:lumMod val="90000"/>
              </a:schemeClr>
            </a:solidFill>
          </a:ln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2472" y="2721333"/>
            <a:ext cx="10205000" cy="1020500"/>
          </a:xfrm>
        </p:spPr>
        <p:txBody>
          <a:bodyPr>
            <a:noAutofit/>
          </a:bodyPr>
          <a:lstStyle/>
          <a:p>
            <a:r>
              <a:rPr lang="en-US" sz="8315"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Karol Papaj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82472" y="4082000"/>
            <a:ext cx="9936268" cy="173972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43005" indent="-243005" defTabSz="324006"/>
            <a:r>
              <a:rPr lang="en-US" sz="2646" err="1">
                <a:latin typeface="Segoe UI Light" panose="020B0502040204020203" pitchFamily="34" charset="0"/>
                <a:cs typeface="Segoe UI Light" panose="020B0502040204020203" pitchFamily="34" charset="0"/>
              </a:rPr>
              <a:t>SolidQ</a:t>
            </a:r>
            <a:endParaRPr lang="en-US" sz="2646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567011" lvl="1" indent="-243005" defTabSz="324006"/>
            <a:r>
              <a:rPr lang="en-US" sz="2646">
                <a:latin typeface="Segoe UI Light" panose="020B0502040204020203" pitchFamily="34" charset="0"/>
                <a:cs typeface="Segoe UI Light" panose="020B0502040204020203" pitchFamily="34" charset="0"/>
              </a:rPr>
              <a:t>SQL Server BI</a:t>
            </a:r>
          </a:p>
          <a:p>
            <a:pPr marL="567011" lvl="1" indent="-243005" defTabSz="324006"/>
            <a:r>
              <a:rPr lang="en-US" sz="2646">
                <a:latin typeface="Segoe UI Light" panose="020B0502040204020203" pitchFamily="34" charset="0"/>
                <a:cs typeface="Segoe UI Light" panose="020B0502040204020203" pitchFamily="34" charset="0"/>
              </a:rPr>
              <a:t>SQL Server High Availability</a:t>
            </a:r>
          </a:p>
          <a:p>
            <a:pPr marL="567011" lvl="1" indent="-243005" defTabSz="324006"/>
            <a:r>
              <a:rPr lang="en-US" sz="2646">
                <a:latin typeface="Segoe UI Light" panose="020B0502040204020203" pitchFamily="34" charset="0"/>
                <a:cs typeface="Segoe UI Light" panose="020B0502040204020203" pitchFamily="34" charset="0"/>
              </a:rPr>
              <a:t>SQL Server Relational Engine</a:t>
            </a:r>
          </a:p>
          <a:p>
            <a:pPr marL="243005" indent="-243005" defTabSz="324006"/>
            <a:r>
              <a:rPr lang="en-US" sz="2646">
                <a:latin typeface="Segoe UI Light" panose="020B0502040204020203" pitchFamily="34" charset="0"/>
                <a:cs typeface="Segoe UI Light" panose="020B0502040204020203" pitchFamily="34" charset="0"/>
                <a:hlinkClick r:id="rId4"/>
              </a:rPr>
              <a:t>kpapaj@solidq.com</a:t>
            </a:r>
            <a:r>
              <a:rPr lang="en-US" sz="2646">
                <a:latin typeface="Segoe UI Light" panose="020B0502040204020203" pitchFamily="34" charset="0"/>
                <a:cs typeface="Segoe UI Light" panose="020B0502040204020203" pitchFamily="34" charset="0"/>
              </a:rPr>
              <a:t>, @</a:t>
            </a:r>
            <a:r>
              <a:rPr lang="en-US" sz="2646" err="1">
                <a:latin typeface="Segoe UI Light" panose="020B0502040204020203" pitchFamily="34" charset="0"/>
                <a:cs typeface="Segoe UI Light" panose="020B0502040204020203" pitchFamily="34" charset="0"/>
              </a:rPr>
              <a:t>KarolPapaj</a:t>
            </a:r>
            <a:endParaRPr lang="en-US" sz="2646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>
              <a:buNone/>
            </a:pPr>
            <a:endParaRPr lang="en-US" sz="2646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2252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03" t="12500" b="12500"/>
          <a:stretch/>
        </p:blipFill>
        <p:spPr>
          <a:xfrm>
            <a:off x="4401207" y="0"/>
            <a:ext cx="7119192" cy="6480175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70172" y="782383"/>
            <a:ext cx="4159008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k-SK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CREATING AG</a:t>
            </a:r>
            <a:endParaRPr lang="en-US" sz="4536">
              <a:latin typeface="Lato Black" panose="020F050202020403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70172" y="3911916"/>
            <a:ext cx="4629734" cy="1020500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Define replicas</a:t>
            </a:r>
          </a:p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Specify database(s)</a:t>
            </a:r>
          </a:p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Add listener</a:t>
            </a:r>
          </a:p>
        </p:txBody>
      </p:sp>
    </p:spTree>
    <p:extLst>
      <p:ext uri="{BB962C8B-B14F-4D97-AF65-F5344CB8AC3E}">
        <p14:creationId xmlns:p14="http://schemas.microsoft.com/office/powerpoint/2010/main" val="1700000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170172" y="782383"/>
            <a:ext cx="4159008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MONITORING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70172" y="3911916"/>
            <a:ext cx="3430014" cy="354199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AG Dashboard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00711" y="-1"/>
            <a:ext cx="7119688" cy="6480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1"/>
          </a:p>
        </p:txBody>
      </p:sp>
    </p:spTree>
    <p:extLst>
      <p:ext uri="{BB962C8B-B14F-4D97-AF65-F5344CB8AC3E}">
        <p14:creationId xmlns:p14="http://schemas.microsoft.com/office/powerpoint/2010/main" val="2426272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70172" y="782383"/>
            <a:ext cx="4159008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DONE.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70172" y="1789277"/>
            <a:ext cx="4159008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solidFill>
                  <a:srgbClr val="FF0000"/>
                </a:solidFill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REALLY?</a:t>
            </a:r>
          </a:p>
        </p:txBody>
      </p:sp>
      <p:sp>
        <p:nvSpPr>
          <p:cNvPr id="3" name="Rectangle 2"/>
          <p:cNvSpPr/>
          <p:nvPr/>
        </p:nvSpPr>
        <p:spPr>
          <a:xfrm>
            <a:off x="4400711" y="-1"/>
            <a:ext cx="7119688" cy="6480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1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7950682-CDB0-4A4A-98CD-770BC972456E}"/>
              </a:ext>
            </a:extLst>
          </p:cNvPr>
          <p:cNvSpPr txBox="1">
            <a:spLocks/>
          </p:cNvSpPr>
          <p:nvPr/>
        </p:nvSpPr>
        <p:spPr>
          <a:xfrm>
            <a:off x="170172" y="3911916"/>
            <a:ext cx="3430014" cy="354199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90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What about RPO/RTO?</a:t>
            </a:r>
          </a:p>
        </p:txBody>
      </p:sp>
    </p:spTree>
    <p:extLst>
      <p:ext uri="{BB962C8B-B14F-4D97-AF65-F5344CB8AC3E}">
        <p14:creationId xmlns:p14="http://schemas.microsoft.com/office/powerpoint/2010/main" val="329795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70172" y="781930"/>
            <a:ext cx="4159008" cy="66771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POTENTIAL</a:t>
            </a:r>
          </a:p>
          <a:p>
            <a:pPr marL="0" indent="0">
              <a:buNone/>
            </a:pPr>
            <a:r>
              <a:rPr lang="en-US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LOSS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701985" y="4286767"/>
            <a:ext cx="2771224" cy="607432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Slow network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Resource contention (on secondary)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0172" y="4284996"/>
            <a:ext cx="1494962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Root Cause: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0172" y="2971531"/>
            <a:ext cx="1494962" cy="592429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Symptoms: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(on primary)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01985" y="2971532"/>
            <a:ext cx="2627195" cy="93021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Increasing log_send_queue size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Increasing T-log size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Increasing secondary_lag_seconds</a:t>
            </a:r>
          </a:p>
          <a:p>
            <a:pPr marL="0" indent="0">
              <a:buNone/>
            </a:pPr>
            <a:endParaRPr lang="en-US" sz="1323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701985" y="5806613"/>
            <a:ext cx="2771224" cy="574407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Increase Network Throughput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Add Resource / RG</a:t>
            </a:r>
          </a:p>
          <a:p>
            <a:pPr marL="0" indent="0">
              <a:buNone/>
            </a:pPr>
            <a:endParaRPr lang="en-US" sz="1323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70172" y="5804841"/>
            <a:ext cx="1601165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Solution: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CCCE48-BC56-4A83-8652-68FE1BACF154}"/>
              </a:ext>
            </a:extLst>
          </p:cNvPr>
          <p:cNvSpPr/>
          <p:nvPr/>
        </p:nvSpPr>
        <p:spPr>
          <a:xfrm>
            <a:off x="4400711" y="-1"/>
            <a:ext cx="7119688" cy="6480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1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939625C-58FE-48A9-90DC-0CB549A4BF7E}"/>
              </a:ext>
            </a:extLst>
          </p:cNvPr>
          <p:cNvSpPr txBox="1">
            <a:spLocks/>
          </p:cNvSpPr>
          <p:nvPr/>
        </p:nvSpPr>
        <p:spPr>
          <a:xfrm>
            <a:off x="1701985" y="5085450"/>
            <a:ext cx="2771224" cy="607432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Customize AG Dashboard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Customize Perfmon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C6C2940-DEA5-4C6C-BA0E-92273101C7BD}"/>
              </a:ext>
            </a:extLst>
          </p:cNvPr>
          <p:cNvSpPr txBox="1">
            <a:spLocks/>
          </p:cNvSpPr>
          <p:nvPr/>
        </p:nvSpPr>
        <p:spPr>
          <a:xfrm>
            <a:off x="170172" y="5083679"/>
            <a:ext cx="1494962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Monitor: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F3253C-7A62-460E-9E75-A4ACF1A6E8C5}"/>
              </a:ext>
            </a:extLst>
          </p:cNvPr>
          <p:cNvSpPr/>
          <p:nvPr/>
        </p:nvSpPr>
        <p:spPr>
          <a:xfrm>
            <a:off x="170172" y="2286000"/>
            <a:ext cx="559769" cy="3540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01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RPO</a:t>
            </a:r>
          </a:p>
        </p:txBody>
      </p:sp>
    </p:spTree>
    <p:extLst>
      <p:ext uri="{BB962C8B-B14F-4D97-AF65-F5344CB8AC3E}">
        <p14:creationId xmlns:p14="http://schemas.microsoft.com/office/powerpoint/2010/main" val="40711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170172" y="781930"/>
            <a:ext cx="4159008" cy="1295326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536"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INCREASED FAILOVER TIME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701985" y="3860513"/>
            <a:ext cx="2771224" cy="93021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REDO thread is blocked by long running reporting query on secondary replica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Lack of CPU/Disk resources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0172" y="3859334"/>
            <a:ext cx="1601165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Root Cause:</a:t>
            </a:r>
          </a:p>
          <a:p>
            <a:pPr marL="0" indent="0">
              <a:buNone/>
            </a:pPr>
            <a:endParaRPr lang="en-US" sz="1323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0172" y="2816989"/>
            <a:ext cx="1494962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Symptom: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01985" y="2816989"/>
            <a:ext cx="2627195" cy="930213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Failover time is increased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AG is synchronized and no new data are visible on secondary replica </a:t>
            </a:r>
          </a:p>
          <a:p>
            <a:pPr marL="0" indent="0">
              <a:buNone/>
            </a:pPr>
            <a:endParaRPr lang="en-US" sz="1323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  <a:p>
            <a:pPr marL="0" indent="0">
              <a:buNone/>
            </a:pPr>
            <a:endParaRPr lang="en-US" sz="1323">
              <a:latin typeface="Sinkin Sans 400 Regular" pitchFamily="50" charset="-18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701985" y="5826796"/>
            <a:ext cx="2771224" cy="586099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Kill reporting query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70172" y="5825025"/>
            <a:ext cx="1601165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Solution: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C6BEA5-05BB-4A02-B932-9349305B2335}"/>
              </a:ext>
            </a:extLst>
          </p:cNvPr>
          <p:cNvSpPr/>
          <p:nvPr/>
        </p:nvSpPr>
        <p:spPr>
          <a:xfrm>
            <a:off x="4400711" y="-1"/>
            <a:ext cx="7119688" cy="6480175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0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1A49500-DD22-4FA4-A340-8775F58FBF3B}"/>
              </a:ext>
            </a:extLst>
          </p:cNvPr>
          <p:cNvSpPr/>
          <p:nvPr/>
        </p:nvSpPr>
        <p:spPr>
          <a:xfrm>
            <a:off x="173736" y="2286000"/>
            <a:ext cx="545086" cy="3540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01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RTO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B0A8784-2359-4E72-AB6A-553E93E5DC62}"/>
              </a:ext>
            </a:extLst>
          </p:cNvPr>
          <p:cNvSpPr txBox="1">
            <a:spLocks/>
          </p:cNvSpPr>
          <p:nvPr/>
        </p:nvSpPr>
        <p:spPr>
          <a:xfrm>
            <a:off x="1701985" y="4897566"/>
            <a:ext cx="2771224" cy="607432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Customize AG Dashboard</a:t>
            </a:r>
          </a:p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Extended Events - XESmartTarget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4C0C42A-D891-4779-9DE0-72EC3929927E}"/>
              </a:ext>
            </a:extLst>
          </p:cNvPr>
          <p:cNvSpPr txBox="1">
            <a:spLocks/>
          </p:cNvSpPr>
          <p:nvPr/>
        </p:nvSpPr>
        <p:spPr>
          <a:xfrm>
            <a:off x="170172" y="4876322"/>
            <a:ext cx="1494962" cy="233835"/>
          </a:xfrm>
          <a:prstGeom prst="rect">
            <a:avLst/>
          </a:prstGeom>
        </p:spPr>
        <p:txBody>
          <a:bodyPr vert="horz" lIns="86402" tIns="43201" rIns="86402" bIns="4320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23">
                <a:latin typeface="Sinkin Sans 400 Regular" pitchFamily="50" charset="-18"/>
                <a:ea typeface="Lato Heavy" panose="020F0502020204030203" pitchFamily="34" charset="0"/>
                <a:cs typeface="Lato Heavy" panose="020F0502020204030203" pitchFamily="34" charset="0"/>
              </a:rPr>
              <a:t>Monitor:</a:t>
            </a:r>
          </a:p>
        </p:txBody>
      </p:sp>
    </p:spTree>
    <p:extLst>
      <p:ext uri="{BB962C8B-B14F-4D97-AF65-F5344CB8AC3E}">
        <p14:creationId xmlns:p14="http://schemas.microsoft.com/office/powerpoint/2010/main" val="449716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2" grpId="0"/>
      <p:bldP spid="16" grpId="0"/>
    </p:bldLst>
  </p:timing>
</p:sld>
</file>

<file path=ppt/theme/theme1.xml><?xml version="1.0" encoding="utf-8"?>
<a:theme xmlns:a="http://schemas.openxmlformats.org/drawingml/2006/main" name="SQLSatOslo 2016">
  <a:themeElements>
    <a:clrScheme name="PASS SQLSaturday">
      <a:dk1>
        <a:srgbClr val="101820"/>
      </a:dk1>
      <a:lt1>
        <a:srgbClr val="FFFFFF"/>
      </a:lt1>
      <a:dk2>
        <a:srgbClr val="414A54"/>
      </a:dk2>
      <a:lt2>
        <a:srgbClr val="F2F2F2"/>
      </a:lt2>
      <a:accent1>
        <a:srgbClr val="007A3E"/>
      </a:accent1>
      <a:accent2>
        <a:srgbClr val="00BF6F"/>
      </a:accent2>
      <a:accent3>
        <a:srgbClr val="2DCCD3"/>
      </a:accent3>
      <a:accent4>
        <a:srgbClr val="007377"/>
      </a:accent4>
      <a:accent5>
        <a:srgbClr val="6558B1"/>
      </a:accent5>
      <a:accent6>
        <a:srgbClr val="AF272F"/>
      </a:accent6>
      <a:hlink>
        <a:srgbClr val="00BF6F"/>
      </a:hlink>
      <a:folHlink>
        <a:srgbClr val="2DCCD3"/>
      </a:folHlink>
    </a:clrScheme>
    <a:fontScheme name="PASS SQLSaturday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lIns="0" tIns="0" rIns="0" bIns="0" anchor="ctr">
        <a:spAutoFit/>
      </a:bodyPr>
      <a:lstStyle>
        <a:defPPr algn="l">
          <a:defRPr sz="2400" dirty="0" smtClean="0">
            <a:solidFill>
              <a:schemeClr val="accent1"/>
            </a:solidFill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255</Words>
  <Application>Microsoft Office PowerPoint</Application>
  <PresentationFormat>Custom</PresentationFormat>
  <Paragraphs>68</Paragraphs>
  <Slides>12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Arial</vt:lpstr>
      <vt:lpstr>Calibri</vt:lpstr>
      <vt:lpstr>Lato Black</vt:lpstr>
      <vt:lpstr>Lato Heavy</vt:lpstr>
      <vt:lpstr>Segoe UI</vt:lpstr>
      <vt:lpstr>Segoe UI Black</vt:lpstr>
      <vt:lpstr>Segoe UI Light</vt:lpstr>
      <vt:lpstr>Sinkin Sans 400 Regular</vt:lpstr>
      <vt:lpstr>Wingdings</vt:lpstr>
      <vt:lpstr>SQLSatOslo 2016</vt:lpstr>
      <vt:lpstr>Image</vt:lpstr>
      <vt:lpstr>SQL Server AG Monitoring  and Troubleshooting</vt:lpstr>
      <vt:lpstr>Our Partners</vt:lpstr>
      <vt:lpstr>SQL Server AG Monitoring and Troubleshooting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Revealed Design,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Administrator</cp:lastModifiedBy>
  <cp:revision>51</cp:revision>
  <dcterms:created xsi:type="dcterms:W3CDTF">2011-08-19T20:30:49Z</dcterms:created>
  <dcterms:modified xsi:type="dcterms:W3CDTF">2018-01-19T20:45:44Z</dcterms:modified>
</cp:coreProperties>
</file>

<file path=docProps/thumbnail.jpeg>
</file>